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2"/>
  </p:sldMasterIdLst>
  <p:notesMasterIdLst>
    <p:notesMasterId r:id="rId38"/>
  </p:notesMasterIdLst>
  <p:handoutMasterIdLst>
    <p:handoutMasterId r:id="rId39"/>
  </p:handoutMasterIdLst>
  <p:sldIdLst>
    <p:sldId id="261" r:id="rId3"/>
    <p:sldId id="455" r:id="rId4"/>
    <p:sldId id="375" r:id="rId5"/>
    <p:sldId id="297" r:id="rId6"/>
    <p:sldId id="298" r:id="rId7"/>
    <p:sldId id="296" r:id="rId8"/>
    <p:sldId id="299" r:id="rId9"/>
    <p:sldId id="300" r:id="rId10"/>
    <p:sldId id="386" r:id="rId11"/>
    <p:sldId id="301" r:id="rId12"/>
    <p:sldId id="302" r:id="rId13"/>
    <p:sldId id="428" r:id="rId14"/>
    <p:sldId id="452" r:id="rId15"/>
    <p:sldId id="431" r:id="rId16"/>
    <p:sldId id="430" r:id="rId17"/>
    <p:sldId id="434" r:id="rId18"/>
    <p:sldId id="435" r:id="rId19"/>
    <p:sldId id="436" r:id="rId20"/>
    <p:sldId id="437" r:id="rId21"/>
    <p:sldId id="438" r:id="rId22"/>
    <p:sldId id="439" r:id="rId23"/>
    <p:sldId id="440" r:id="rId24"/>
    <p:sldId id="441" r:id="rId25"/>
    <p:sldId id="442" r:id="rId26"/>
    <p:sldId id="443" r:id="rId27"/>
    <p:sldId id="444" r:id="rId28"/>
    <p:sldId id="445" r:id="rId29"/>
    <p:sldId id="450" r:id="rId30"/>
    <p:sldId id="447" r:id="rId31"/>
    <p:sldId id="448" r:id="rId32"/>
    <p:sldId id="446" r:id="rId33"/>
    <p:sldId id="451" r:id="rId34"/>
    <p:sldId id="432" r:id="rId35"/>
    <p:sldId id="374" r:id="rId36"/>
    <p:sldId id="39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A3C"/>
    <a:srgbClr val="2980B9"/>
    <a:srgbClr val="538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2" autoAdjust="0"/>
    <p:restoredTop sz="93561" autoAdjust="0"/>
  </p:normalViewPr>
  <p:slideViewPr>
    <p:cSldViewPr snapToGrid="0">
      <p:cViewPr varScale="1">
        <p:scale>
          <a:sx n="138" d="100"/>
          <a:sy n="138" d="100"/>
        </p:scale>
        <p:origin x="192" y="256"/>
      </p:cViewPr>
      <p:guideLst>
        <p:guide pos="288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>
                <a:solidFill>
                  <a:srgbClr val="2D2E2D"/>
                </a:solidFill>
              </a:rPr>
              <a:pPr/>
              <a:t>2</a:t>
            </a:fld>
            <a:endParaRPr lang="en-US" dirty="0">
              <a:solidFill>
                <a:srgbClr val="2D2E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17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01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57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74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09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3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Straight Connecto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Straight Connecto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0384" y="1909346"/>
            <a:ext cx="7203233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384" y="5432564"/>
            <a:ext cx="7203233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67323-2EB2-4F59-8F81-753421BF710D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RI-ING 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6985" y="489857"/>
            <a:ext cx="1265465" cy="53013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489857"/>
            <a:ext cx="5690508" cy="53013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3F4E-CC18-4BC9-A156-8C0DC49E7D3E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RI-ING 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A088-6F73-4C1C-9FC0-BE27A4870EBF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RI-ING NET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8" name="Straight Connecto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541573"/>
            <a:ext cx="72009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5431536"/>
            <a:ext cx="72009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550" y="1981200"/>
            <a:ext cx="3429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981200"/>
            <a:ext cx="3429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C16D-523B-4436-A569-99020136C368}" type="datetime1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RI-ING NET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503714"/>
            <a:ext cx="3429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4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3450" y="2503714"/>
            <a:ext cx="3429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AB23-F390-4B12-BF1B-C22C1AFB8211}" type="datetime1">
              <a:rPr lang="en-US" smtClean="0"/>
              <a:t>3/17/21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RI-ING NET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C021-1773-4CA1-A17F-7144B17AC04C}" type="datetime1">
              <a:rPr lang="en-US" smtClean="0"/>
              <a:t>3/17/21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RI-ING NET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0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62" name="Straight Connecto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Straight Connecto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Straight Connecto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Straight Connecto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Straight Connecto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Straight Connecto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Straight Connecto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8067-A952-4602-9E70-5C0B761EFAB4}" type="datetime1">
              <a:rPr lang="en-US" smtClean="0"/>
              <a:t>3/17/21</a:t>
            </a:fld>
            <a:endParaRPr lang="en-US"/>
          </a:p>
        </p:txBody>
      </p:sp>
      <p:sp>
        <p:nvSpPr>
          <p:cNvPr id="213" name="Footer Placeholder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RI-ING NET</a:t>
            </a:r>
            <a:endParaRPr lang="en-US" dirty="0"/>
          </a:p>
        </p:txBody>
      </p:sp>
      <p:sp>
        <p:nvSpPr>
          <p:cNvPr id="214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0" name="Straight Connecto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Straight Connecto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Straight Connecto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864" y="571500"/>
            <a:ext cx="2743200" cy="219710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98" y="571500"/>
            <a:ext cx="4663440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4864" y="2995012"/>
            <a:ext cx="2743200" cy="228595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0DE83-B005-494C-BB73-2FFF15FECACB}" type="datetime1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RI-ING NET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" name="Straight Connecto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09" y="-159"/>
            <a:ext cx="54864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170" y="576072"/>
            <a:ext cx="2743200" cy="219456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2170" y="2999232"/>
            <a:ext cx="2743200" cy="2286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7" name="Straight Connecto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Straight Connecto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Straight Connecto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Straight Connecto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Straight Connecto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Straight Connecto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Straight Connecto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0" y="503854"/>
            <a:ext cx="72009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81202"/>
            <a:ext cx="72009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70531" y="6289679"/>
            <a:ext cx="72446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C972360-8BC7-4B20-A6E4-616AF05368ED}" type="datetime1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RI-ING NET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8983" y="6289679"/>
            <a:ext cx="68916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8" name="Straight Connector 147"/>
          <p:cNvCxnSpPr/>
          <p:nvPr userDrawn="1"/>
        </p:nvCxnSpPr>
        <p:spPr>
          <a:xfrm>
            <a:off x="457200" y="6172200"/>
            <a:ext cx="8229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split@oko.hr" TargetMode="External"/><Relationship Id="rId2" Type="http://schemas.openxmlformats.org/officeDocument/2006/relationships/hyperlink" Target="http://www.djakovo.oko.h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4000" dirty="0">
                <a:solidFill>
                  <a:schemeClr val="accent1"/>
                </a:solidFill>
              </a:rPr>
              <a:t>PAMETNA RJEŠENJA</a:t>
            </a:r>
            <a:br>
              <a:rPr lang="hr-HR" sz="4000" dirty="0"/>
            </a:br>
            <a:r>
              <a:rPr lang="hr-HR" sz="4000" dirty="0"/>
              <a:t>GRADSKO OKO – </a:t>
            </a:r>
            <a:r>
              <a:rPr lang="hr-HR" sz="4000"/>
              <a:t>GRAD ĐAKOVO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CEO / Direktor - Marko Andrić, RI-ING 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911"/>
            <a:ext cx="9169866" cy="5349089"/>
          </a:xfrm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3" b="24556"/>
          <a:stretch/>
        </p:blipFill>
        <p:spPr>
          <a:xfrm>
            <a:off x="7140388" y="318394"/>
            <a:ext cx="1739722" cy="915109"/>
          </a:xfrm>
          <a:prstGeom prst="rect">
            <a:avLst/>
          </a:prstGeom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71550" y="503854"/>
            <a:ext cx="7200900" cy="6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Prosljeđivanje nadležnima</a:t>
            </a:r>
            <a:endParaRPr lang="hr-HR" dirty="0">
              <a:solidFill>
                <a:schemeClr val="accent5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911"/>
            <a:ext cx="9169866" cy="5349089"/>
          </a:xfrm>
          <a:prstGeom prst="rect">
            <a:avLst/>
          </a:prstGeom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3" b="24556"/>
          <a:stretch/>
        </p:blipFill>
        <p:spPr>
          <a:xfrm>
            <a:off x="7140388" y="318394"/>
            <a:ext cx="1739722" cy="915109"/>
          </a:xfrm>
          <a:prstGeom prst="rect">
            <a:avLst/>
          </a:prstGeom>
          <a:effectLst/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971550" y="503854"/>
            <a:ext cx="7200900" cy="6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Rješavanje i povratna informacija</a:t>
            </a:r>
            <a:endParaRPr lang="hr-HR" dirty="0">
              <a:solidFill>
                <a:schemeClr val="accent5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9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4000"/>
            <a:ext cx="9143999" cy="5334000"/>
          </a:xfrm>
          <a:prstGeom prst="rect">
            <a:avLst/>
          </a:prstGeom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3" b="24556"/>
          <a:stretch/>
        </p:blipFill>
        <p:spPr>
          <a:xfrm>
            <a:off x="7140388" y="318394"/>
            <a:ext cx="1739722" cy="915109"/>
          </a:xfrm>
          <a:prstGeom prst="rect">
            <a:avLst/>
          </a:prstGeom>
          <a:effectLst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71550" y="503854"/>
            <a:ext cx="7200900" cy="6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Građani kao dio </a:t>
            </a:r>
            <a:r>
              <a:rPr lang="hr-HR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pametne sredine</a:t>
            </a:r>
            <a:endParaRPr lang="hr-HR" dirty="0">
              <a:solidFill>
                <a:schemeClr val="accent5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538022"/>
                </a:solidFill>
                <a:latin typeface="+mn-lt"/>
              </a:rPr>
              <a:t>SUSTAV I POVEZANOST</a:t>
            </a:r>
            <a:br>
              <a:rPr lang="hr-HR" dirty="0">
                <a:solidFill>
                  <a:srgbClr val="538022"/>
                </a:solidFill>
                <a:latin typeface="+mn-lt"/>
              </a:rPr>
            </a:br>
            <a:r>
              <a:rPr lang="hr-HR" dirty="0">
                <a:solidFill>
                  <a:schemeClr val="tx1"/>
                </a:solidFill>
                <a:latin typeface="+mn-lt"/>
              </a:rPr>
              <a:t>Sudionici i infrastruktura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50" y="2912954"/>
            <a:ext cx="2805972" cy="17003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Arrow Connector 10"/>
          <p:cNvCxnSpPr/>
          <p:nvPr/>
        </p:nvCxnSpPr>
        <p:spPr>
          <a:xfrm>
            <a:off x="1807830" y="2576087"/>
            <a:ext cx="1008112" cy="500468"/>
          </a:xfrm>
          <a:prstGeom prst="straightConnector1">
            <a:avLst/>
          </a:prstGeom>
          <a:ln>
            <a:solidFill>
              <a:srgbClr val="5380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36690" y="4516852"/>
            <a:ext cx="830512" cy="457930"/>
          </a:xfrm>
          <a:prstGeom prst="straightConnector1">
            <a:avLst/>
          </a:prstGeom>
          <a:ln>
            <a:solidFill>
              <a:srgbClr val="5380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341268" y="2682478"/>
            <a:ext cx="803914" cy="424907"/>
          </a:xfrm>
          <a:prstGeom prst="straightConnector1">
            <a:avLst/>
          </a:prstGeom>
          <a:ln>
            <a:solidFill>
              <a:srgbClr val="5380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333882" y="4300691"/>
            <a:ext cx="864096" cy="674091"/>
          </a:xfrm>
          <a:prstGeom prst="straightConnector1">
            <a:avLst/>
          </a:prstGeom>
          <a:ln>
            <a:solidFill>
              <a:srgbClr val="5380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22138" y="1827100"/>
            <a:ext cx="1887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rgbClr val="000000"/>
                </a:solidFill>
              </a:rPr>
              <a:t>GRAD ĐAKOVO</a:t>
            </a:r>
          </a:p>
          <a:p>
            <a:r>
              <a:rPr lang="hr-HR" dirty="0">
                <a:solidFill>
                  <a:srgbClr val="000000"/>
                </a:solidFill>
              </a:rPr>
              <a:t>(komunalni odjel)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684" y="5110170"/>
            <a:ext cx="29675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000000"/>
                </a:solidFill>
              </a:rPr>
              <a:t>ODGOVORNI SUBJEKTI</a:t>
            </a:r>
          </a:p>
          <a:p>
            <a:r>
              <a:rPr lang="hr-HR" dirty="0">
                <a:solidFill>
                  <a:srgbClr val="000000"/>
                </a:solidFill>
              </a:rPr>
              <a:t>(komunalna poduzeća</a:t>
            </a:r>
          </a:p>
          <a:p>
            <a:r>
              <a:rPr lang="hr-HR" dirty="0">
                <a:solidFill>
                  <a:srgbClr val="000000"/>
                </a:solidFill>
              </a:rPr>
              <a:t>službe održavanja …)</a:t>
            </a:r>
          </a:p>
        </p:txBody>
      </p:sp>
      <p:sp>
        <p:nvSpPr>
          <p:cNvPr id="8" name="Rectangle 7"/>
          <p:cNvSpPr/>
          <p:nvPr/>
        </p:nvSpPr>
        <p:spPr>
          <a:xfrm>
            <a:off x="6197978" y="1856540"/>
            <a:ext cx="2686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rgbClr val="000000"/>
                </a:solidFill>
              </a:rPr>
              <a:t>GRAĐANI</a:t>
            </a:r>
          </a:p>
          <a:p>
            <a:r>
              <a:rPr lang="hr-HR" dirty="0">
                <a:solidFill>
                  <a:srgbClr val="000000"/>
                </a:solidFill>
              </a:rPr>
              <a:t>(aplikacija, web stranica…)</a:t>
            </a:r>
          </a:p>
        </p:txBody>
      </p:sp>
      <p:sp>
        <p:nvSpPr>
          <p:cNvPr id="7" name="Rectangle 6"/>
          <p:cNvSpPr/>
          <p:nvPr/>
        </p:nvSpPr>
        <p:spPr>
          <a:xfrm>
            <a:off x="5572538" y="5248669"/>
            <a:ext cx="33075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rgbClr val="000000"/>
                </a:solidFill>
              </a:rPr>
              <a:t>DRUGI SUSTAVI?</a:t>
            </a:r>
          </a:p>
          <a:p>
            <a:r>
              <a:rPr lang="hr-HR" dirty="0">
                <a:solidFill>
                  <a:srgbClr val="000000"/>
                </a:solidFill>
              </a:rPr>
              <a:t>(integracija sa drugim rješenjima)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3" b="24556"/>
          <a:stretch/>
        </p:blipFill>
        <p:spPr>
          <a:xfrm>
            <a:off x="7140388" y="318394"/>
            <a:ext cx="1739722" cy="915109"/>
          </a:xfrm>
          <a:prstGeom prst="rect">
            <a:avLst/>
          </a:prstGeom>
          <a:effectLst/>
        </p:spPr>
      </p:pic>
      <p:grpSp>
        <p:nvGrpSpPr>
          <p:cNvPr id="39" name="Group 38"/>
          <p:cNvGrpSpPr/>
          <p:nvPr/>
        </p:nvGrpSpPr>
        <p:grpSpPr>
          <a:xfrm>
            <a:off x="5660020" y="6270321"/>
            <a:ext cx="3071193" cy="271341"/>
            <a:chOff x="5660020" y="6270321"/>
            <a:chExt cx="3071193" cy="271341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32547" y="6270321"/>
              <a:ext cx="798666" cy="249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660020" y="6310830"/>
              <a:ext cx="23062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900" dirty="0">
                  <a:solidFill>
                    <a:schemeClr val="bg1">
                      <a:lumMod val="50000"/>
                    </a:schemeClr>
                  </a:solidFill>
                </a:rPr>
                <a:t>Sva prava pridržana © 2021 RI-ING NET d.o.o.</a:t>
              </a: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V="1">
            <a:off x="5496546" y="2826321"/>
            <a:ext cx="898808" cy="495817"/>
          </a:xfrm>
          <a:prstGeom prst="straightConnector1">
            <a:avLst/>
          </a:prstGeom>
          <a:ln>
            <a:solidFill>
              <a:srgbClr val="5380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1557658" y="2711713"/>
            <a:ext cx="1162682" cy="610425"/>
          </a:xfrm>
          <a:prstGeom prst="straightConnector1">
            <a:avLst/>
          </a:prstGeom>
          <a:ln>
            <a:solidFill>
              <a:srgbClr val="5380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720340" y="4641264"/>
            <a:ext cx="776831" cy="468906"/>
          </a:xfrm>
          <a:prstGeom prst="straightConnector1">
            <a:avLst/>
          </a:prstGeom>
          <a:ln>
            <a:solidFill>
              <a:srgbClr val="5380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184422" y="4506830"/>
            <a:ext cx="776231" cy="652018"/>
          </a:xfrm>
          <a:prstGeom prst="straightConnector1">
            <a:avLst/>
          </a:prstGeom>
          <a:ln>
            <a:solidFill>
              <a:srgbClr val="5380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76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538022"/>
                </a:solidFill>
                <a:latin typeface="+mn-lt"/>
              </a:rPr>
              <a:t>APLIKACIJE I WEB STRANICA</a:t>
            </a:r>
            <a:br>
              <a:rPr lang="hr-HR" dirty="0">
                <a:solidFill>
                  <a:srgbClr val="538022"/>
                </a:solidFill>
                <a:latin typeface="+mn-lt"/>
              </a:rPr>
            </a:br>
            <a:r>
              <a:rPr lang="hr-HR" sz="2800" dirty="0">
                <a:solidFill>
                  <a:schemeClr val="tx1"/>
                </a:solidFill>
                <a:latin typeface="+mn-lt"/>
              </a:rPr>
              <a:t>Građani i Gradsko oko?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0" y="2577947"/>
            <a:ext cx="7133359" cy="3043536"/>
          </a:xfrm>
        </p:spPr>
        <p:txBody>
          <a:bodyPr>
            <a:normAutofit/>
          </a:bodyPr>
          <a:lstStyle/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400" dirty="0"/>
              <a:t>Mobilne aplikacije - Gradsko oko </a:t>
            </a:r>
          </a:p>
          <a:p>
            <a:pPr marL="800100" lvl="2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200" dirty="0"/>
              <a:t>iPhone i Android</a:t>
            </a:r>
          </a:p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400" dirty="0"/>
              <a:t>Web stranica: </a:t>
            </a:r>
            <a:r>
              <a:rPr lang="hr-HR" sz="2400" dirty="0">
                <a:hlinkClick r:id="rId2"/>
              </a:rPr>
              <a:t>www.djakovo.oko.hr</a:t>
            </a:r>
            <a:endParaRPr lang="hr-HR" sz="2400" dirty="0"/>
          </a:p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400" dirty="0"/>
              <a:t>Kontakt e-mail: </a:t>
            </a:r>
            <a:r>
              <a:rPr lang="hr-HR" sz="2400" dirty="0">
                <a:hlinkClick r:id="rId3"/>
              </a:rPr>
              <a:t>djakovo@oko.hr</a:t>
            </a:r>
            <a:endParaRPr lang="hr-HR" sz="2400" dirty="0"/>
          </a:p>
          <a:p>
            <a:pPr marL="228600" lvl="1" indent="0">
              <a:buClr>
                <a:srgbClr val="538022"/>
              </a:buClr>
              <a:buNone/>
            </a:pPr>
            <a:endParaRPr lang="hr-HR" sz="2400" dirty="0"/>
          </a:p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3" b="24556"/>
          <a:stretch/>
        </p:blipFill>
        <p:spPr>
          <a:xfrm>
            <a:off x="7140388" y="318394"/>
            <a:ext cx="1739722" cy="915109"/>
          </a:xfrm>
          <a:prstGeom prst="rect">
            <a:avLst/>
          </a:prstGeom>
          <a:effectLst/>
        </p:spPr>
      </p:pic>
      <p:grpSp>
        <p:nvGrpSpPr>
          <p:cNvPr id="5" name="Group 4"/>
          <p:cNvGrpSpPr/>
          <p:nvPr/>
        </p:nvGrpSpPr>
        <p:grpSpPr>
          <a:xfrm>
            <a:off x="5660020" y="6270321"/>
            <a:ext cx="3071193" cy="271341"/>
            <a:chOff x="5660020" y="6270321"/>
            <a:chExt cx="3071193" cy="27134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32547" y="6270321"/>
              <a:ext cx="798666" cy="249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660020" y="6310830"/>
              <a:ext cx="23062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900" dirty="0">
                  <a:solidFill>
                    <a:prstClr val="white">
                      <a:lumMod val="50000"/>
                    </a:prstClr>
                  </a:solidFill>
                </a:rPr>
                <a:t>Sva prava pridržana © 2021 RI-ING NET d.o.o.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842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728" y="233778"/>
            <a:ext cx="8202929" cy="645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8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79" y="478782"/>
            <a:ext cx="3368570" cy="598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79" y="478783"/>
            <a:ext cx="3368570" cy="59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79" y="478783"/>
            <a:ext cx="3368569" cy="59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79" y="478783"/>
            <a:ext cx="3368569" cy="59885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43960" y="2666082"/>
            <a:ext cx="1178805" cy="385590"/>
          </a:xfrm>
          <a:prstGeom prst="rect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xtBox 3"/>
          <p:cNvSpPr txBox="1"/>
          <p:nvPr/>
        </p:nvSpPr>
        <p:spPr>
          <a:xfrm>
            <a:off x="3486759" y="2666082"/>
            <a:ext cx="2093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ĐAKOVO</a:t>
            </a:r>
          </a:p>
        </p:txBody>
      </p:sp>
    </p:spTree>
    <p:extLst>
      <p:ext uri="{BB962C8B-B14F-4D97-AF65-F5344CB8AC3E}">
        <p14:creationId xmlns:p14="http://schemas.microsoft.com/office/powerpoint/2010/main" val="16139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RI-ING NET </a:t>
            </a:r>
            <a:r>
              <a:rPr lang="hr-H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d.o.o.</a:t>
            </a:r>
            <a:endParaRPr lang="hr-HR" sz="3600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647236" y="2485401"/>
            <a:ext cx="3912242" cy="294575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hr-HR" dirty="0"/>
              <a:t>Izdvojena tvrtka koja nastavlja tradiciju od 1993. godine</a:t>
            </a:r>
          </a:p>
          <a:p>
            <a:pPr>
              <a:lnSpc>
                <a:spcPct val="120000"/>
              </a:lnSpc>
            </a:pPr>
            <a:r>
              <a:rPr lang="hr-HR" dirty="0"/>
              <a:t>Ciljano tržište JLS i komunalna društva</a:t>
            </a:r>
          </a:p>
          <a:p>
            <a:pPr>
              <a:lnSpc>
                <a:spcPct val="120000"/>
              </a:lnSpc>
            </a:pPr>
            <a:r>
              <a:rPr lang="hr-HR" dirty="0"/>
              <a:t>Poslovna prilika - potreba povećanja efikasnosti lokalne uprave</a:t>
            </a:r>
          </a:p>
          <a:p>
            <a:pPr>
              <a:lnSpc>
                <a:spcPct val="120000"/>
              </a:lnSpc>
            </a:pPr>
            <a:r>
              <a:rPr lang="hr-HR" dirty="0"/>
              <a:t>Projekti komunalnog segmenta i komunikacije s građanstvom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08240" y="2485401"/>
            <a:ext cx="3672777" cy="2692512"/>
            <a:chOff x="708240" y="2462253"/>
            <a:chExt cx="3672777" cy="2692512"/>
          </a:xfrm>
          <a:effectLst/>
        </p:grpSpPr>
        <p:pic>
          <p:nvPicPr>
            <p:cNvPr id="9" name="Content Placeholder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40" y="2462253"/>
              <a:ext cx="3672777" cy="2692512"/>
            </a:xfrm>
            <a:prstGeom prst="rect">
              <a:avLst/>
            </a:prstGeom>
            <a:ln w="12700">
              <a:solidFill>
                <a:schemeClr val="accent1"/>
              </a:solidFill>
            </a:ln>
            <a:effectLst/>
          </p:spPr>
        </p:pic>
        <p:sp>
          <p:nvSpPr>
            <p:cNvPr id="10" name="Rectangle 9"/>
            <p:cNvSpPr/>
            <p:nvPr/>
          </p:nvSpPr>
          <p:spPr>
            <a:xfrm>
              <a:off x="2060027" y="2674559"/>
              <a:ext cx="2112643" cy="844150"/>
            </a:xfrm>
            <a:prstGeom prst="rect">
              <a:avLst/>
            </a:prstGeom>
            <a:solidFill>
              <a:schemeClr val="bg1">
                <a:lumMod val="95000"/>
                <a:alpha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560" y="2743739"/>
              <a:ext cx="1673576" cy="70579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660020" y="6270321"/>
            <a:ext cx="3071193" cy="271341"/>
            <a:chOff x="5660020" y="6270321"/>
            <a:chExt cx="3071193" cy="271341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32547" y="6270321"/>
              <a:ext cx="798666" cy="249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660020" y="6310830"/>
              <a:ext cx="23062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900" dirty="0">
                  <a:solidFill>
                    <a:prstClr val="white">
                      <a:lumMod val="50000"/>
                    </a:prstClr>
                  </a:solidFill>
                </a:rPr>
                <a:t>Sva prava pridržana © 2021 RI-ING NET d.o.o.</a:t>
              </a:r>
            </a:p>
          </p:txBody>
        </p:sp>
      </p:grp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03040A3E-9468-234F-A065-097B54C627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72893"/>
          <a:stretch/>
        </p:blipFill>
        <p:spPr>
          <a:xfrm>
            <a:off x="669620" y="2479445"/>
            <a:ext cx="3750015" cy="338564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62A3F0FB-0324-464C-8F19-DC98506A2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94" y="4394699"/>
            <a:ext cx="1641133" cy="1641133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19BBEF0E-4C8A-6A44-95E4-A688EAFE2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17" y="4573350"/>
            <a:ext cx="1728109" cy="129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79" y="478783"/>
            <a:ext cx="3368568" cy="598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6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79" y="478784"/>
            <a:ext cx="3368568" cy="59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79" y="478785"/>
            <a:ext cx="3368567" cy="5988563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4ECEA5-2A44-5E43-9239-3524C98289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t="30971" r="5706" b="48033"/>
          <a:stretch/>
        </p:blipFill>
        <p:spPr>
          <a:xfrm>
            <a:off x="3149894" y="2335795"/>
            <a:ext cx="2808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6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FC338FF-7CF0-754E-8270-4B34289E90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 r="56" b="4528"/>
          <a:stretch/>
        </p:blipFill>
        <p:spPr>
          <a:xfrm>
            <a:off x="2849078" y="468000"/>
            <a:ext cx="3368565" cy="59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7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79" y="478785"/>
            <a:ext cx="3368566" cy="598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79" y="478786"/>
            <a:ext cx="3368566" cy="598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8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" y="353568"/>
            <a:ext cx="7562088" cy="61508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3027" y="3283027"/>
            <a:ext cx="2622014" cy="396607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/>
          <p:cNvSpPr txBox="1"/>
          <p:nvPr/>
        </p:nvSpPr>
        <p:spPr>
          <a:xfrm>
            <a:off x="2489813" y="3263613"/>
            <a:ext cx="4208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err="1">
                <a:solidFill>
                  <a:schemeClr val="bg1"/>
                </a:solidFill>
              </a:rPr>
              <a:t>www.djakovo.oko.hr</a:t>
            </a:r>
            <a:endParaRPr lang="hr-HR" sz="2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22824" y="4759287"/>
            <a:ext cx="341523" cy="132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01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963922"/>
            <a:ext cx="9147413" cy="493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1614"/>
            <a:ext cx="9147415" cy="497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817A9-D418-C64A-AB0F-442FB52B7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63582"/>
            <a:ext cx="9143999" cy="49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Korisnici naših informatičkih sustava</a:t>
            </a:r>
            <a:br>
              <a:rPr lang="hr-HR" dirty="0"/>
            </a:br>
            <a:r>
              <a:rPr lang="hr-HR" sz="2700" dirty="0"/>
              <a:t>65 jedinica lokalnih samouprava i vezanih društava</a:t>
            </a:r>
            <a:endParaRPr lang="hr-HR" sz="27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886" y="1905792"/>
            <a:ext cx="4711621" cy="3999048"/>
          </a:xfrm>
        </p:spPr>
        <p:txBody>
          <a:bodyPr numCol="4">
            <a:noAutofit/>
          </a:bodyPr>
          <a:lstStyle/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Split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Rijeka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Osijek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Sl. Brod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Sisak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Bjelovar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Samobor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Koprivnica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Zaprešić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Solin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Virovitica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Metković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Poreč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Trogir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Opatija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Labin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Daruvar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Crikvenica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Otočac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Pazin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Konavle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Mali Lošinj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Rab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Medulin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Krk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Korčula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N. Vinodolski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Marina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Hvar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 err="1"/>
              <a:t>Kostrena</a:t>
            </a:r>
            <a:endParaRPr lang="hr-HR" sz="900" b="1" dirty="0"/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 err="1"/>
              <a:t>Pakoštane</a:t>
            </a:r>
            <a:endParaRPr lang="hr-HR" sz="900" b="1" dirty="0"/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Skradin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Preko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Novalja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Gradac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Raša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 err="1"/>
              <a:t>Malinska</a:t>
            </a:r>
            <a:endParaRPr lang="hr-HR" sz="900" b="1" dirty="0"/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Primošten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Stari Grad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Nin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 err="1"/>
              <a:t>Pučišća</a:t>
            </a:r>
            <a:endParaRPr lang="hr-HR" sz="900" b="1" dirty="0"/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 err="1"/>
              <a:t>Vrsar</a:t>
            </a:r>
            <a:endParaRPr lang="hr-HR" sz="900" b="1" dirty="0"/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Tar-</a:t>
            </a:r>
            <a:r>
              <a:rPr lang="hr-HR" sz="900" b="1" dirty="0" err="1"/>
              <a:t>Vabriga</a:t>
            </a:r>
            <a:endParaRPr lang="hr-HR" sz="900" b="1" dirty="0"/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Punat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Vis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Brela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/>
              <a:t>Baška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 err="1"/>
              <a:t>Postira</a:t>
            </a:r>
            <a:endParaRPr lang="hr-HR" sz="900" b="1" dirty="0"/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>
                <a:solidFill>
                  <a:schemeClr val="accent1">
                    <a:lumMod val="50000"/>
                  </a:schemeClr>
                </a:solidFill>
              </a:rPr>
              <a:t>Rijeka plus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>
                <a:solidFill>
                  <a:schemeClr val="accent1">
                    <a:lumMod val="50000"/>
                  </a:schemeClr>
                </a:solidFill>
              </a:rPr>
              <a:t>Split parking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>
                <a:solidFill>
                  <a:schemeClr val="accent1">
                    <a:lumMod val="50000"/>
                  </a:schemeClr>
                </a:solidFill>
              </a:rPr>
              <a:t>Trogir holding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>
                <a:solidFill>
                  <a:schemeClr val="accent1">
                    <a:lumMod val="50000"/>
                  </a:schemeClr>
                </a:solidFill>
              </a:rPr>
              <a:t>Eko-</a:t>
            </a:r>
            <a:r>
              <a:rPr lang="hr-HR" sz="900" b="1" dirty="0" err="1">
                <a:solidFill>
                  <a:schemeClr val="accent1">
                    <a:lumMod val="50000"/>
                  </a:schemeClr>
                </a:solidFill>
              </a:rPr>
              <a:t>murvica</a:t>
            </a:r>
            <a:endParaRPr lang="hr-HR" sz="9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>
                <a:solidFill>
                  <a:schemeClr val="accent1">
                    <a:lumMod val="50000"/>
                  </a:schemeClr>
                </a:solidFill>
              </a:rPr>
              <a:t>STS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>
                <a:solidFill>
                  <a:schemeClr val="accent1">
                    <a:lumMod val="50000"/>
                  </a:schemeClr>
                </a:solidFill>
              </a:rPr>
              <a:t>Greben Brela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 err="1">
                <a:solidFill>
                  <a:schemeClr val="accent1">
                    <a:lumMod val="50000"/>
                  </a:schemeClr>
                </a:solidFill>
              </a:rPr>
              <a:t>Fontik</a:t>
            </a:r>
            <a:endParaRPr lang="hr-HR" sz="9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lnSpc>
                <a:spcPct val="50000"/>
              </a:lnSpc>
              <a:buNone/>
            </a:pPr>
            <a:r>
              <a:rPr lang="hr-HR" sz="900" b="1" dirty="0" err="1">
                <a:solidFill>
                  <a:schemeClr val="accent1">
                    <a:lumMod val="50000"/>
                  </a:schemeClr>
                </a:solidFill>
              </a:rPr>
              <a:t>Prir</a:t>
            </a:r>
            <a:r>
              <a:rPr lang="hr-HR" sz="900" b="1" dirty="0">
                <a:solidFill>
                  <a:schemeClr val="accent1">
                    <a:lumMod val="50000"/>
                  </a:schemeClr>
                </a:solidFill>
              </a:rPr>
              <a:t>. Muzej Rijeka…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5" y="2282858"/>
            <a:ext cx="3355899" cy="324491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660020" y="6270321"/>
            <a:ext cx="3071193" cy="271341"/>
            <a:chOff x="5660020" y="6270321"/>
            <a:chExt cx="3071193" cy="271341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32547" y="6270321"/>
              <a:ext cx="798666" cy="249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660020" y="6310830"/>
              <a:ext cx="23062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900" dirty="0">
                  <a:solidFill>
                    <a:prstClr val="white">
                      <a:lumMod val="50000"/>
                    </a:prstClr>
                  </a:solidFill>
                </a:rPr>
                <a:t>Sva prava pridržana © 2021 RI-ING NET d.o.o.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06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50"/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50"/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50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50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50"/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50"/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50"/>
                                        <p:tgtEl>
                                          <p:spTgt spid="3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50"/>
                                        <p:tgtEl>
                                          <p:spTgt spid="3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50"/>
                                        <p:tgtEl>
                                          <p:spTgt spid="3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50"/>
                                        <p:tgtEl>
                                          <p:spTgt spid="3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50"/>
                                        <p:tgtEl>
                                          <p:spTgt spid="3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50"/>
                                        <p:tgtEl>
                                          <p:spTgt spid="3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50"/>
                                        <p:tgtEl>
                                          <p:spTgt spid="3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50"/>
                                        <p:tgtEl>
                                          <p:spTgt spid="3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50"/>
                                        <p:tgtEl>
                                          <p:spTgt spid="3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50"/>
                                        <p:tgtEl>
                                          <p:spTgt spid="3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50"/>
                                        <p:tgtEl>
                                          <p:spTgt spid="3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50"/>
                                        <p:tgtEl>
                                          <p:spTgt spid="3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50"/>
                                        <p:tgtEl>
                                          <p:spTgt spid="3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50"/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50"/>
                                        <p:tgtEl>
                                          <p:spTgt spid="3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50"/>
                                        <p:tgtEl>
                                          <p:spTgt spid="3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50"/>
                                        <p:tgtEl>
                                          <p:spTgt spid="3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50"/>
                                        <p:tgtEl>
                                          <p:spTgt spid="3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50"/>
                                        <p:tgtEl>
                                          <p:spTgt spid="3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4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50"/>
                                        <p:tgtEl>
                                          <p:spTgt spid="3">
                                            <p:txEl>
                                              <p:pRg st="54" end="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5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50"/>
                                        <p:tgtEl>
                                          <p:spTgt spid="3">
                                            <p:txEl>
                                              <p:pRg st="55" end="5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61646"/>
            <a:ext cx="9147413" cy="49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9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8" y="966576"/>
            <a:ext cx="9142513" cy="49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1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ECB8DA-2C0E-AF49-945D-A8E1448F4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5139"/>
            <a:ext cx="9144000" cy="494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538022"/>
                </a:solidFill>
                <a:latin typeface="+mn-lt"/>
              </a:rPr>
              <a:t>POVRATNA INFORMACIJA</a:t>
            </a:r>
            <a:br>
              <a:rPr lang="hr-HR" dirty="0">
                <a:solidFill>
                  <a:srgbClr val="538022"/>
                </a:solidFill>
                <a:latin typeface="+mn-lt"/>
              </a:rPr>
            </a:br>
            <a:r>
              <a:rPr lang="hr-HR" sz="2800" dirty="0">
                <a:solidFill>
                  <a:schemeClr val="tx1"/>
                </a:solidFill>
                <a:latin typeface="+mn-lt"/>
              </a:rPr>
              <a:t>Statusi predmeta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0" y="2577947"/>
            <a:ext cx="7133359" cy="2683337"/>
          </a:xfrm>
        </p:spPr>
        <p:txBody>
          <a:bodyPr>
            <a:normAutofit/>
          </a:bodyPr>
          <a:lstStyle/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400" dirty="0"/>
              <a:t>Automatske poruke</a:t>
            </a:r>
          </a:p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400" dirty="0"/>
              <a:t>Specifični odgovori</a:t>
            </a:r>
          </a:p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400" dirty="0"/>
              <a:t>SMS, E-mail</a:t>
            </a:r>
          </a:p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400" dirty="0"/>
              <a:t>Web i aplikacija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3" b="24556"/>
          <a:stretch/>
        </p:blipFill>
        <p:spPr>
          <a:xfrm>
            <a:off x="7140388" y="318394"/>
            <a:ext cx="1739722" cy="915109"/>
          </a:xfrm>
          <a:prstGeom prst="rect">
            <a:avLst/>
          </a:prstGeom>
          <a:effectLst/>
        </p:spPr>
      </p:pic>
      <p:grpSp>
        <p:nvGrpSpPr>
          <p:cNvPr id="5" name="Group 4"/>
          <p:cNvGrpSpPr/>
          <p:nvPr/>
        </p:nvGrpSpPr>
        <p:grpSpPr>
          <a:xfrm>
            <a:off x="5660020" y="6270321"/>
            <a:ext cx="3071193" cy="271341"/>
            <a:chOff x="5660020" y="6270321"/>
            <a:chExt cx="3071193" cy="27134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32547" y="6270321"/>
              <a:ext cx="798666" cy="249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660020" y="6310830"/>
              <a:ext cx="23062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900" dirty="0">
                  <a:solidFill>
                    <a:prstClr val="white">
                      <a:lumMod val="50000"/>
                    </a:prstClr>
                  </a:solidFill>
                </a:rPr>
                <a:t>Sva prava pridržana © 2021 RI-ING NET d.o.o.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75" y="2242540"/>
            <a:ext cx="3520973" cy="32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538022"/>
                </a:solidFill>
                <a:latin typeface="+mn-lt"/>
              </a:rPr>
              <a:t>GRAĐANI I JLS</a:t>
            </a:r>
            <a:br>
              <a:rPr lang="hr-HR" dirty="0">
                <a:latin typeface="+mn-lt"/>
              </a:rPr>
            </a:br>
            <a:r>
              <a:rPr lang="hr-HR" sz="2800" dirty="0">
                <a:solidFill>
                  <a:schemeClr val="tx1"/>
                </a:solidFill>
                <a:latin typeface="+mn-lt"/>
              </a:rPr>
              <a:t>Dvosmjerna komunikacija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0" y="1981203"/>
            <a:ext cx="7133359" cy="3640280"/>
          </a:xfrm>
        </p:spPr>
        <p:txBody>
          <a:bodyPr>
            <a:normAutofit/>
          </a:bodyPr>
          <a:lstStyle/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000" dirty="0"/>
              <a:t>Mogućnost zaprimanja prijava građana</a:t>
            </a:r>
          </a:p>
          <a:p>
            <a:pPr marL="800100" lvl="2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000" dirty="0"/>
              <a:t>Određivanje područja prijava</a:t>
            </a:r>
          </a:p>
          <a:p>
            <a:pPr marL="800100" lvl="2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000" dirty="0"/>
              <a:t>Pružanje povratne informacije prema građanima</a:t>
            </a:r>
          </a:p>
          <a:p>
            <a:pPr marL="800100" lvl="2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000" dirty="0"/>
              <a:t>Dvosmjerna komunikacija</a:t>
            </a:r>
          </a:p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571500" lvl="1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000" dirty="0"/>
              <a:t>Informiranje građana od prijave do rješavanja</a:t>
            </a:r>
          </a:p>
          <a:p>
            <a:pPr marL="800100" lvl="2" indent="-342900">
              <a:buClr>
                <a:srgbClr val="538022"/>
              </a:buClr>
              <a:buFont typeface="Arial" panose="020B0604020202020204" pitchFamily="34" charset="0"/>
              <a:buChar char="•"/>
            </a:pPr>
            <a:r>
              <a:rPr lang="hr-HR" sz="2000" dirty="0"/>
              <a:t>Automatskim ili prilagođenim porukama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3" b="24556"/>
          <a:stretch/>
        </p:blipFill>
        <p:spPr>
          <a:xfrm>
            <a:off x="7140388" y="318394"/>
            <a:ext cx="1739722" cy="915109"/>
          </a:xfrm>
          <a:prstGeom prst="rect">
            <a:avLst/>
          </a:prstGeom>
          <a:effectLst/>
        </p:spPr>
      </p:pic>
      <p:grpSp>
        <p:nvGrpSpPr>
          <p:cNvPr id="5" name="Group 4"/>
          <p:cNvGrpSpPr/>
          <p:nvPr/>
        </p:nvGrpSpPr>
        <p:grpSpPr>
          <a:xfrm>
            <a:off x="5660020" y="6270321"/>
            <a:ext cx="3071193" cy="271341"/>
            <a:chOff x="5660020" y="6270321"/>
            <a:chExt cx="3071193" cy="27134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32547" y="6270321"/>
              <a:ext cx="798666" cy="249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660020" y="6310830"/>
              <a:ext cx="23062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900" dirty="0">
                  <a:solidFill>
                    <a:prstClr val="white">
                      <a:lumMod val="50000"/>
                    </a:prstClr>
                  </a:solidFill>
                </a:rPr>
                <a:t>Sva prava pridržana © 2021 RI-ING NET d.o.o.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041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1818" y="157310"/>
            <a:ext cx="4628643" cy="6547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45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7" y="4169806"/>
            <a:ext cx="6912760" cy="6463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solidFill>
                  <a:srgbClr val="538022"/>
                </a:solidFill>
                <a:latin typeface="Olney" pitchFamily="2" charset="-18"/>
              </a:rPr>
              <a:t>SMART CITY RJEŠENJE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12250"/>
            <a:ext cx="4765052" cy="23056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91680" y="4097798"/>
            <a:ext cx="5760640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75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365" y="3132730"/>
            <a:ext cx="8807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0" cap="all" spc="-60" normalizeH="0" baseline="0" noProof="0" dirty="0">
                <a:ln>
                  <a:noFill/>
                </a:ln>
                <a:solidFill>
                  <a:srgbClr val="538022"/>
                </a:solidFill>
                <a:effectLst/>
                <a:uLnTx/>
                <a:uFillTx/>
                <a:ea typeface="+mj-ea"/>
                <a:cs typeface="+mj-cs"/>
              </a:rPr>
              <a:t>GRADSKO OKO?</a:t>
            </a:r>
            <a:endParaRPr kumimoji="0" lang="hr-HR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322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503854"/>
            <a:ext cx="7200900" cy="686999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Uočavanje problema</a:t>
            </a:r>
            <a:endParaRPr lang="hr-HR" dirty="0">
              <a:solidFill>
                <a:schemeClr val="accent5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3" b="24556"/>
          <a:stretch/>
        </p:blipFill>
        <p:spPr>
          <a:xfrm>
            <a:off x="7140388" y="318394"/>
            <a:ext cx="1739722" cy="9151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3562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503855"/>
            <a:ext cx="7200900" cy="681875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Fotografiranje</a:t>
            </a:r>
            <a:endParaRPr lang="hr-HR" dirty="0">
              <a:solidFill>
                <a:schemeClr val="accent5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999"/>
            <a:ext cx="9144000" cy="5334001"/>
          </a:xfrm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3" b="24556"/>
          <a:stretch/>
        </p:blipFill>
        <p:spPr>
          <a:xfrm>
            <a:off x="7140388" y="318394"/>
            <a:ext cx="1739722" cy="9151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8363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999"/>
            <a:ext cx="9144000" cy="5334001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503855"/>
            <a:ext cx="7200900" cy="681875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Opis problema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3" b="24556"/>
          <a:stretch/>
        </p:blipFill>
        <p:spPr>
          <a:xfrm>
            <a:off x="7140388" y="318394"/>
            <a:ext cx="1739722" cy="9151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047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2" y="1508912"/>
            <a:ext cx="9169864" cy="5349088"/>
          </a:xfr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503854"/>
            <a:ext cx="7200900" cy="68872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Slanje i autorizacija prijave</a:t>
            </a:r>
            <a:endParaRPr lang="hr-HR" dirty="0">
              <a:solidFill>
                <a:schemeClr val="accent5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3" b="24556"/>
          <a:stretch/>
        </p:blipFill>
        <p:spPr>
          <a:xfrm>
            <a:off x="7140388" y="318394"/>
            <a:ext cx="1739722" cy="9151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11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amond Grid 16x9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7087C0F-7449-45C4-B248-63D02665BF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373</Words>
  <Application>Microsoft Macintosh PowerPoint</Application>
  <PresentationFormat>On-screen Show (4:3)</PresentationFormat>
  <Paragraphs>119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Olney</vt:lpstr>
      <vt:lpstr>Diamond Grid 16x9</vt:lpstr>
      <vt:lpstr>PAMETNA RJEŠENJA GRADSKO OKO – GRAD ĐAKOVO</vt:lpstr>
      <vt:lpstr>RI-ING NET d.o.o.</vt:lpstr>
      <vt:lpstr>Korisnici naših informatičkih sustava 65 jedinica lokalnih samouprava i vezanih društava</vt:lpstr>
      <vt:lpstr>PowerPoint Presentation</vt:lpstr>
      <vt:lpstr>PowerPoint Presentation</vt:lpstr>
      <vt:lpstr>Uočavanje problema</vt:lpstr>
      <vt:lpstr>Fotografiranje</vt:lpstr>
      <vt:lpstr>Opis problema</vt:lpstr>
      <vt:lpstr>Slanje i autorizacija prijave</vt:lpstr>
      <vt:lpstr>PowerPoint Presentation</vt:lpstr>
      <vt:lpstr>PowerPoint Presentation</vt:lpstr>
      <vt:lpstr>PowerPoint Presentation</vt:lpstr>
      <vt:lpstr>SUSTAV I POVEZANOST Sudionici i infrastruktura</vt:lpstr>
      <vt:lpstr>APLIKACIJE I WEB STRANICA Građani i Gradsko oko?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POVRATNA INFORMACIJA Statusi predmeta</vt:lpstr>
      <vt:lpstr>GRAĐANI I JLS Dvosmjerna komunikacija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2016-02-16T10:08:15Z</dcterms:created>
  <dcterms:modified xsi:type="dcterms:W3CDTF">2021-03-17T12:57:40Z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TC030310159991</vt:lpwstr>
  </property>
</Properties>
</file>